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36_7400BAA3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11" r:id="rId2"/>
    <p:sldId id="310" r:id="rId3"/>
    <p:sldId id="282" r:id="rId4"/>
    <p:sldId id="257" r:id="rId5"/>
    <p:sldId id="286" r:id="rId6"/>
    <p:sldId id="291" r:id="rId7"/>
    <p:sldId id="287" r:id="rId8"/>
    <p:sldId id="308" r:id="rId9"/>
    <p:sldId id="301" r:id="rId10"/>
    <p:sldId id="299" r:id="rId11"/>
    <p:sldId id="288" r:id="rId12"/>
    <p:sldId id="289" r:id="rId13"/>
    <p:sldId id="312" r:id="rId14"/>
    <p:sldId id="293" r:id="rId15"/>
    <p:sldId id="303" r:id="rId16"/>
    <p:sldId id="296" r:id="rId17"/>
    <p:sldId id="304" r:id="rId18"/>
    <p:sldId id="294" r:id="rId19"/>
    <p:sldId id="295" r:id="rId20"/>
    <p:sldId id="284" r:id="rId21"/>
    <p:sldId id="307" r:id="rId22"/>
    <p:sldId id="285" r:id="rId23"/>
    <p:sldId id="292" r:id="rId24"/>
    <p:sldId id="280" r:id="rId25"/>
    <p:sldId id="297" r:id="rId26"/>
    <p:sldId id="305" r:id="rId27"/>
    <p:sldId id="281" r:id="rId28"/>
    <p:sldId id="298" r:id="rId29"/>
    <p:sldId id="309" r:id="rId30"/>
    <p:sldId id="30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700769-78AA-D5A0-2717-AB4FD8039B89}" name="Onne Slooten" initials="OS" userId="S::oslooten@amsterdams.com::893cef61-8573-4681-89ee-d331c43e5d3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ooten, O.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78479" autoAdjust="0"/>
  </p:normalViewPr>
  <p:slideViewPr>
    <p:cSldViewPr snapToGrid="0">
      <p:cViewPr varScale="1">
        <p:scale>
          <a:sx n="53" d="100"/>
          <a:sy n="53" d="100"/>
        </p:scale>
        <p:origin x="13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modernComment_136_7400BAA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7AC6794-7611-453D-98C4-D5ADCDF7FCFA}" authorId="{7F700769-78AA-D5A0-2717-AB4FD8039B89}" status="resolved" created="2023-12-12T09:08:28.08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46204835" sldId="310"/>
      <ac:spMk id="3" creationId="{1AE89406-8CB2-D3E2-D4F7-D791FFE72627}"/>
      <ac:txMk cp="97" len="4">
        <ac:context len="102" hash="1345409601"/>
      </ac:txMk>
    </ac:txMkLst>
    <p188:pos x="3397794" y="2700620"/>
    <p188:txBody>
      <a:bodyPr/>
      <a:lstStyle/>
      <a:p>
        <a:r>
          <a:rPr lang="nl-NL"/>
          <a:t>Nvon logo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DF7D8-97C2-4612-BCDB-D03C3520FE5A}" type="datetimeFigureOut">
              <a:rPr lang="nl-NL" smtClean="0"/>
              <a:t>16-12-2023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21F21-94E3-4A54-A9D5-436B3CE6AE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665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7688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gebruikt al:</a:t>
            </a:r>
          </a:p>
          <a:p>
            <a:pPr marL="171450" indent="-171450">
              <a:buFontTx/>
              <a:buChar char="-"/>
            </a:pPr>
            <a:r>
              <a:rPr lang="nl-NL" dirty="0"/>
              <a:t>Whiteboards in de les?</a:t>
            </a:r>
          </a:p>
          <a:p>
            <a:pPr marL="171450" indent="-171450">
              <a:buFontTx/>
              <a:buChar char="-"/>
            </a:pPr>
            <a:r>
              <a:rPr lang="nl-NL" dirty="0"/>
              <a:t>Laat de leerlingen op elkaars whiteboards reageren?</a:t>
            </a:r>
          </a:p>
          <a:p>
            <a:pPr marL="171450" indent="-171450">
              <a:buFontTx/>
              <a:buChar char="-"/>
            </a:pPr>
            <a:r>
              <a:rPr lang="nl-NL" dirty="0"/>
              <a:t>Practicum zonder handleiding?</a:t>
            </a:r>
          </a:p>
          <a:p>
            <a:pPr marL="171450" indent="-171450">
              <a:buFontTx/>
              <a:buChar char="-"/>
            </a:pPr>
            <a:r>
              <a:rPr lang="nl-NL" dirty="0"/>
              <a:t>Organiseert zijn lessen rond modellen?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833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Voorbeeld: treintjes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5411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Voorbeeld: treintjes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7969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Toelichting waarom: als je zegt U=IR zal een leerling je geloven. Maar als je zegt U= I/R ook! Als een andere leerling zegt U = IR dan zal de leerling dat niet zomaar geloven, tenzij die leerling kan overtuigen!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262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Als voorbeeld: de botsende treintjes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0336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0854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Niet in alle staten, maar wel vaak.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1443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Niet in alle staten, maar wel vaak.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507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642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Handopsteken: wie herkent dit?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501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Hestenses</a:t>
            </a:r>
            <a:r>
              <a:rPr lang="nl-NL" dirty="0"/>
              <a:t> paper (voorloper van force concept </a:t>
            </a:r>
            <a:r>
              <a:rPr lang="nl-NL" dirty="0" err="1"/>
              <a:t>inventory</a:t>
            </a:r>
            <a:r>
              <a:rPr lang="nl-NL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69AC-50F3-4458-BC5C-80A170CD647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179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Laat </a:t>
            </a:r>
            <a:r>
              <a:rPr lang="nl-NL" dirty="0" err="1"/>
              <a:t>ikea</a:t>
            </a:r>
            <a:r>
              <a:rPr lang="nl-NL" dirty="0"/>
              <a:t>-treintje zien.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401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Lilteratuur</a:t>
            </a:r>
            <a:r>
              <a:rPr lang="nl-NL" dirty="0"/>
              <a:t> is niet eenduidig. Sommigen zeggen: grafieken, vergelijkingen, etc. zijn modellen. Anderen zeggen: het zijn representaties van een dieper model (model van beweging met constante snelheid)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727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Laat </a:t>
            </a:r>
            <a:r>
              <a:rPr lang="nl-NL" dirty="0" err="1"/>
              <a:t>hoverball</a:t>
            </a:r>
            <a:r>
              <a:rPr lang="nl-NL" dirty="0"/>
              <a:t> zien. Linker kolom: beweegt, niemand raakt hem aan. Rechter kolom: voortgetrokken met een touwtje</a:t>
            </a:r>
          </a:p>
          <a:p>
            <a:r>
              <a:rPr lang="nl-NL" dirty="0"/>
              <a:t>Benadrukken: leerlingen tekenen eerst een systeemschema voor deze situaties. Hier komt GEEN hand in voor. Dan tekenen ze het krachtendiagram op basis van dit schema. </a:t>
            </a:r>
          </a:p>
          <a:p>
            <a:endParaRPr lang="nl-NL" dirty="0"/>
          </a:p>
          <a:p>
            <a:r>
              <a:rPr lang="nl-NL" dirty="0"/>
              <a:t>Overslaan?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476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Laat </a:t>
            </a:r>
            <a:r>
              <a:rPr lang="nl-NL" dirty="0" err="1"/>
              <a:t>ikea</a:t>
            </a:r>
            <a:r>
              <a:rPr lang="nl-NL" dirty="0"/>
              <a:t>-treintje zien. Voorbeeld: we hebben geen radarmeter om snelheid te meten. Wel liniaal en stopwatch </a:t>
            </a:r>
          </a:p>
          <a:p>
            <a:r>
              <a:rPr lang="nl-NL" dirty="0"/>
              <a:t>Dit is geen ONDERZOEKEND LEREN!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24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Whiteboarding is ook los te gebruiken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048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gebruikt al:</a:t>
            </a:r>
          </a:p>
          <a:p>
            <a:pPr marL="171450" indent="-171450">
              <a:buFontTx/>
              <a:buChar char="-"/>
            </a:pPr>
            <a:r>
              <a:rPr lang="nl-NL" dirty="0"/>
              <a:t>Whiteboards in de les?</a:t>
            </a:r>
          </a:p>
          <a:p>
            <a:pPr marL="171450" indent="-171450">
              <a:buFontTx/>
              <a:buChar char="-"/>
            </a:pPr>
            <a:r>
              <a:rPr lang="nl-NL" dirty="0"/>
              <a:t>Laat de leerlingen op elkaars whiteboards reageren?</a:t>
            </a:r>
          </a:p>
          <a:p>
            <a:pPr marL="171450" indent="-171450">
              <a:buFontTx/>
              <a:buChar char="-"/>
            </a:pPr>
            <a:r>
              <a:rPr lang="nl-NL" dirty="0"/>
              <a:t>Practicum zonder handleiding?</a:t>
            </a:r>
          </a:p>
          <a:p>
            <a:pPr marL="171450" indent="-171450">
              <a:buFontTx/>
              <a:buChar char="-"/>
            </a:pPr>
            <a:r>
              <a:rPr lang="nl-NL" dirty="0"/>
              <a:t>Organiseert zijn lessen rond modellen?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1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16-12-2023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21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16-12-2023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13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16-12-2023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60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16-12-2023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5453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23A0C5F-1F64-4216-BDF9-1BA2A4B09879}" type="datetimeFigureOut">
              <a:rPr lang="nl-NL" smtClean="0"/>
              <a:t>16-12-2023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nl-NL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125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16-12-2023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33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16-12-2023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10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16-12-2023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70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16-12-2023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89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16-12-2023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12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16-12-2023</a:t>
            </a:fld>
            <a:endParaRPr lang="nl-NL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63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6000"/>
            <a:lum/>
          </a:blip>
          <a:srcRect/>
          <a:stretch>
            <a:fillRect l="65000" b="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23A0C5F-1F64-4216-BDF9-1BA2A4B09879}" type="datetimeFigureOut">
              <a:rPr lang="nl-NL" smtClean="0"/>
              <a:t>16-12-2023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648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modelinginstruction.org/videos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18/10/relationships/comments" Target="../comments/modernComment_136_7400BAA3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delinginstruction.org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apartners.nl/" TargetMode="External"/><Relationship Id="rId2" Type="http://schemas.openxmlformats.org/officeDocument/2006/relationships/hyperlink" Target="https://www.betapartners.nl/projecten-in-ons-netwerk/project-modeldidactiek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ellyoshea.blo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0;p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ADA60F7A-E688-0542-7510-7DFC011238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1097" y="1464230"/>
            <a:ext cx="10269805" cy="29248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7F974B47-8AF9-7902-527B-029F2D576AFC}"/>
              </a:ext>
            </a:extLst>
          </p:cNvPr>
          <p:cNvSpPr txBox="1">
            <a:spLocks/>
          </p:cNvSpPr>
          <p:nvPr/>
        </p:nvSpPr>
        <p:spPr>
          <a:xfrm>
            <a:off x="1069848" y="4389120"/>
            <a:ext cx="7891272" cy="1069848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kan ik mijn leerlingen leren (model)denken?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099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42FA35-D393-9D3D-7203-7152283D5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Practicum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2F0607-C4CC-D0F7-0C87-EBED2B495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062472" cy="4050792"/>
          </a:xfrm>
        </p:spPr>
        <p:txBody>
          <a:bodyPr>
            <a:noAutofit/>
          </a:bodyPr>
          <a:lstStyle/>
          <a:p>
            <a:r>
              <a:rPr lang="nl-NL" sz="2400" dirty="0"/>
              <a:t>Format van een practicum lag open:</a:t>
            </a:r>
          </a:p>
          <a:p>
            <a:pPr lvl="1"/>
            <a:r>
              <a:rPr lang="nl-NL" sz="2400" dirty="0"/>
              <a:t>“</a:t>
            </a:r>
            <a:r>
              <a:rPr lang="nl-NL" sz="2400" dirty="0" err="1"/>
              <a:t>What</a:t>
            </a:r>
            <a:r>
              <a:rPr lang="nl-NL" sz="2400" dirty="0"/>
              <a:t> </a:t>
            </a:r>
            <a:r>
              <a:rPr lang="nl-NL" sz="2400" dirty="0" err="1"/>
              <a:t>can</a:t>
            </a:r>
            <a:r>
              <a:rPr lang="nl-NL" sz="2400" dirty="0"/>
              <a:t> we </a:t>
            </a:r>
            <a:r>
              <a:rPr lang="nl-NL" sz="2400" dirty="0" err="1"/>
              <a:t>measure</a:t>
            </a:r>
            <a:r>
              <a:rPr lang="nl-NL" sz="2400" dirty="0"/>
              <a:t>?”</a:t>
            </a:r>
          </a:p>
          <a:p>
            <a:pPr lvl="1"/>
            <a:r>
              <a:rPr lang="en-US" sz="2400" dirty="0"/>
              <a:t>“Which of the things on our list depend on the things we can choose values for?” </a:t>
            </a:r>
            <a:endParaRPr lang="nl-NL" sz="2400" dirty="0"/>
          </a:p>
          <a:p>
            <a:r>
              <a:rPr lang="nl-NL" sz="2400" dirty="0"/>
              <a:t>Maar tegelijk werd er gestuurd!</a:t>
            </a:r>
          </a:p>
          <a:p>
            <a:pPr lvl="1"/>
            <a:r>
              <a:rPr lang="en-US" sz="2400" dirty="0"/>
              <a:t>“We will use tools that are easily found in the lab”</a:t>
            </a:r>
          </a:p>
          <a:p>
            <a:r>
              <a:rPr lang="en-US" sz="2600" dirty="0" err="1"/>
              <a:t>Experimenten</a:t>
            </a:r>
            <a:r>
              <a:rPr lang="en-US" sz="2600" dirty="0"/>
              <a:t> </a:t>
            </a:r>
            <a:r>
              <a:rPr lang="en-US" sz="2600" dirty="0" err="1"/>
              <a:t>eenvoudig</a:t>
            </a:r>
            <a:r>
              <a:rPr lang="en-US" sz="2600" dirty="0"/>
              <a:t> </a:t>
            </a:r>
            <a:r>
              <a:rPr lang="en-US" sz="2600" dirty="0" err="1"/>
              <a:t>uit</a:t>
            </a:r>
            <a:r>
              <a:rPr lang="en-US" sz="2600" dirty="0"/>
              <a:t> </a:t>
            </a:r>
            <a:r>
              <a:rPr lang="en-US" sz="2600" dirty="0" err="1"/>
              <a:t>te</a:t>
            </a:r>
            <a:r>
              <a:rPr lang="en-US" sz="2600" dirty="0"/>
              <a:t> </a:t>
            </a:r>
            <a:r>
              <a:rPr lang="en-US" sz="2600" dirty="0" err="1"/>
              <a:t>voeren</a:t>
            </a:r>
            <a:r>
              <a:rPr lang="en-US" sz="2600" dirty="0"/>
              <a:t> met </a:t>
            </a:r>
            <a:r>
              <a:rPr lang="en-US" sz="2600" dirty="0" err="1"/>
              <a:t>minimale</a:t>
            </a:r>
            <a:r>
              <a:rPr lang="en-US" sz="2600" dirty="0"/>
              <a:t> </a:t>
            </a:r>
            <a:r>
              <a:rPr lang="en-US" sz="2600" dirty="0" err="1"/>
              <a:t>instructie</a:t>
            </a:r>
            <a:endParaRPr lang="nl-NL" sz="2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F8C39BA-253F-5CDB-0651-1EFAF878D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306" y="1956816"/>
            <a:ext cx="409282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758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C34F4C-5030-E0B2-E384-8FC70C7E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Whiteboarding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A76F085-3C8F-591C-2543-FD960582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952744" cy="4050792"/>
          </a:xfrm>
        </p:spPr>
        <p:txBody>
          <a:bodyPr>
            <a:noAutofit/>
          </a:bodyPr>
          <a:lstStyle/>
          <a:p>
            <a:r>
              <a:rPr lang="nl-NL" sz="2400" dirty="0"/>
              <a:t>Leerlingen werken hun practicum uit op whiteboards</a:t>
            </a:r>
          </a:p>
          <a:p>
            <a:r>
              <a:rPr lang="nl-NL" sz="2400" dirty="0"/>
              <a:t>Docent suggereert structuur</a:t>
            </a:r>
          </a:p>
          <a:p>
            <a:endParaRPr lang="nl-NL" sz="2400" dirty="0"/>
          </a:p>
          <a:p>
            <a:r>
              <a:rPr lang="nl-NL" sz="2400" dirty="0"/>
              <a:t>Fouten kunnen makkelijk worden gecorrigeerd</a:t>
            </a:r>
          </a:p>
          <a:p>
            <a:r>
              <a:rPr lang="nl-NL" sz="2400" dirty="0"/>
              <a:t>Docent kan snel feedback geven</a:t>
            </a:r>
          </a:p>
          <a:p>
            <a:r>
              <a:rPr lang="nl-NL" sz="2400" dirty="0"/>
              <a:t>Drie leerlingen, één bord: ze moeten praten over de juiste uitwerking</a:t>
            </a:r>
          </a:p>
        </p:txBody>
      </p:sp>
      <p:pic>
        <p:nvPicPr>
          <p:cNvPr id="2054" name="Picture 6" descr="Making whiteboards">
            <a:extLst>
              <a:ext uri="{FF2B5EF4-FFF2-40B4-BE49-F238E27FC236}">
                <a16:creationId xmlns:a16="http://schemas.microsoft.com/office/drawing/2014/main" id="{2061116A-4E78-B092-72EC-9DA9286C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09" y="1289304"/>
            <a:ext cx="3692843" cy="492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407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2492E-0820-C2F1-3E15-84B18333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Boardmeeting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EC6B12-6F81-F852-5383-CA8305B81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026152" cy="4050792"/>
          </a:xfrm>
        </p:spPr>
        <p:txBody>
          <a:bodyPr>
            <a:normAutofit fontScale="92500" lnSpcReduction="20000"/>
          </a:bodyPr>
          <a:lstStyle/>
          <a:p>
            <a:r>
              <a:rPr lang="nl-NL" sz="2800" dirty="0">
                <a:hlinkClick r:id="rId3"/>
              </a:rPr>
              <a:t>https://www.mimodelinginstruction.org/videos.html</a:t>
            </a:r>
            <a:endParaRPr lang="nl-NL" sz="2800" dirty="0"/>
          </a:p>
          <a:p>
            <a:r>
              <a:rPr lang="nl-NL" sz="2800" dirty="0"/>
              <a:t>Nabespreken in een kring</a:t>
            </a:r>
          </a:p>
          <a:p>
            <a:r>
              <a:rPr lang="nl-NL" sz="2800" dirty="0"/>
              <a:t>Dit vervangt grotendeels de uitleg: wat geleerd moet worden is afkomstig van de data van de leerlingen!</a:t>
            </a:r>
          </a:p>
          <a:p>
            <a:r>
              <a:rPr lang="nl-NL" sz="2800" dirty="0"/>
              <a:t>Docent stuurt, maar leerlingen maken de stappen</a:t>
            </a:r>
          </a:p>
          <a:p>
            <a:r>
              <a:rPr lang="nl-NL" sz="2800" dirty="0"/>
              <a:t>Niet één voor één presenteren: docent kiest route</a:t>
            </a:r>
          </a:p>
          <a:p>
            <a:endParaRPr lang="nl-NL" dirty="0"/>
          </a:p>
        </p:txBody>
      </p:sp>
      <p:pic>
        <p:nvPicPr>
          <p:cNvPr id="4" name="Picture 4" descr="Whiteboard Faceoff 2">
            <a:extLst>
              <a:ext uri="{FF2B5EF4-FFF2-40B4-BE49-F238E27FC236}">
                <a16:creationId xmlns:a16="http://schemas.microsoft.com/office/drawing/2014/main" id="{27ABB580-CB97-7210-6121-44B04D1C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44" y="1878521"/>
            <a:ext cx="4786121" cy="358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003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2492E-0820-C2F1-3E15-84B18333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het?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EC6B12-6F81-F852-5383-CA8305B81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026152" cy="4050792"/>
          </a:xfrm>
        </p:spPr>
        <p:txBody>
          <a:bodyPr>
            <a:normAutofit/>
          </a:bodyPr>
          <a:lstStyle/>
          <a:p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C4E15F4-D55C-CF0A-916A-70FBD4AE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30" y="2480731"/>
            <a:ext cx="4903470" cy="32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63E7E4E-E7FA-5D15-AD4E-0D236266CD57}"/>
              </a:ext>
            </a:extLst>
          </p:cNvPr>
          <p:cNvSpPr txBox="1">
            <a:spLocks/>
          </p:cNvSpPr>
          <p:nvPr/>
        </p:nvSpPr>
        <p:spPr>
          <a:xfrm>
            <a:off x="6496216" y="2320412"/>
            <a:ext cx="4632031" cy="3851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/>
              <a:t>Gebaseerd op Modeling Instruction</a:t>
            </a:r>
          </a:p>
          <a:p>
            <a:r>
              <a:rPr lang="nl-NL" sz="2800"/>
              <a:t>Modeling Instruction is: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>
                <a:ea typeface="Calibri" panose="020F0502020204030204" pitchFamily="34" charset="0"/>
              </a:rPr>
              <a:t>De leerstof is opgedeeld in modellen</a:t>
            </a:r>
            <a:endParaRPr lang="nl-NL" sz="320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>
                <a:ea typeface="Calibri" panose="020F0502020204030204" pitchFamily="34" charset="0"/>
              </a:rPr>
              <a:t>Gestuurd ontwikkelen van modellen </a:t>
            </a:r>
            <a:endParaRPr lang="nl-NL" sz="320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>
                <a:ea typeface="Calibri" panose="020F0502020204030204" pitchFamily="34" charset="0"/>
              </a:rPr>
              <a:t>Experimenten als basis </a:t>
            </a:r>
            <a:endParaRPr lang="nl-NL" sz="320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>
                <a:ea typeface="Calibri" panose="020F0502020204030204" pitchFamily="34" charset="0"/>
              </a:rPr>
              <a:t>Leren van elkaars denkbeelden</a:t>
            </a:r>
            <a:endParaRPr lang="nl-NL" sz="320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>
                <a:ea typeface="Calibri" panose="020F0502020204030204" pitchFamily="34" charset="0"/>
              </a:rPr>
              <a:t>Samenwerkend leren</a:t>
            </a:r>
            <a:endParaRPr lang="nl-NL" sz="320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>
                <a:ea typeface="Calibri" panose="020F0502020204030204" pitchFamily="34" charset="0"/>
              </a:rPr>
              <a:t>Actieve rol leerlingen</a:t>
            </a:r>
            <a:endParaRPr lang="nl-NL" sz="32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6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E048D-87B9-2942-D646-CCFA1ACC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Model Ontwikkeling les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C12A83-C0B9-AD9E-3944-EA874ED8C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026152" cy="4050792"/>
          </a:xfrm>
        </p:spPr>
        <p:txBody>
          <a:bodyPr>
            <a:normAutofit/>
          </a:bodyPr>
          <a:lstStyle/>
          <a:p>
            <a:r>
              <a:rPr lang="nl-NL" sz="3200" b="1" dirty="0"/>
              <a:t>Van te voren:</a:t>
            </a:r>
          </a:p>
          <a:p>
            <a:pPr lvl="1"/>
            <a:r>
              <a:rPr lang="nl-NL" sz="2800" dirty="0"/>
              <a:t>Docent kiest een experiment die goede data oplevert.</a:t>
            </a:r>
          </a:p>
          <a:p>
            <a:pPr lvl="1"/>
            <a:r>
              <a:rPr lang="nl-NL" sz="2800" dirty="0"/>
              <a:t>Docent kiest het materiaal</a:t>
            </a:r>
          </a:p>
          <a:p>
            <a:pPr lvl="1"/>
            <a:r>
              <a:rPr lang="nl-NL" sz="2800" dirty="0"/>
              <a:t>Docent denkt na over welke variatie in ideeën te verwachten is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331050B-79E1-BAAB-7322-7BC48176B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446" y="2121408"/>
            <a:ext cx="5006746" cy="35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12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E048D-87B9-2942-D646-CCFA1ACC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Model Ontwikkeling les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C12A83-C0B9-AD9E-3944-EA874ED8C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10512"/>
            <a:ext cx="5026152" cy="4050792"/>
          </a:xfrm>
        </p:spPr>
        <p:txBody>
          <a:bodyPr>
            <a:normAutofit fontScale="92500" lnSpcReduction="10000"/>
          </a:bodyPr>
          <a:lstStyle/>
          <a:p>
            <a:r>
              <a:rPr lang="nl-NL" sz="2600" b="1" dirty="0"/>
              <a:t>Instructie:</a:t>
            </a:r>
          </a:p>
          <a:p>
            <a:pPr lvl="1"/>
            <a:r>
              <a:rPr lang="nl-NL" sz="2600" dirty="0"/>
              <a:t>Docent demonstreert een experiment.</a:t>
            </a:r>
          </a:p>
          <a:p>
            <a:pPr lvl="1"/>
            <a:r>
              <a:rPr lang="nl-NL" sz="2600" dirty="0"/>
              <a:t>Leerlingen benoemen: </a:t>
            </a:r>
          </a:p>
          <a:p>
            <a:pPr lvl="2"/>
            <a:r>
              <a:rPr lang="nl-NL" sz="2600" dirty="0"/>
              <a:t>wat ze kunnen meten</a:t>
            </a:r>
          </a:p>
          <a:p>
            <a:pPr lvl="2"/>
            <a:r>
              <a:rPr lang="nl-NL" sz="2600" dirty="0"/>
              <a:t>waartussen verbanden zouden kunnen bestaan.</a:t>
            </a:r>
          </a:p>
          <a:p>
            <a:pPr lvl="1"/>
            <a:r>
              <a:rPr lang="nl-NL" sz="2600" dirty="0"/>
              <a:t>Docent geeft aan hoe de resultaten moeten worden gerepresenteerd</a:t>
            </a:r>
          </a:p>
          <a:p>
            <a:pPr lvl="1"/>
            <a:r>
              <a:rPr lang="nl-NL" sz="2600" dirty="0"/>
              <a:t>Docent legt de afspraken vast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82C24C1-4B23-62B1-CEF0-35D2CB0AE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473" y="2121408"/>
            <a:ext cx="4781550" cy="279082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9ABA87A-2D19-0B10-7C4E-8239A61FEEB7}"/>
              </a:ext>
            </a:extLst>
          </p:cNvPr>
          <p:cNvSpPr txBox="1"/>
          <p:nvPr/>
        </p:nvSpPr>
        <p:spPr>
          <a:xfrm>
            <a:off x="932688" y="5861304"/>
            <a:ext cx="9089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Waarom?</a:t>
            </a:r>
          </a:p>
          <a:p>
            <a:pPr lvl="1"/>
            <a:r>
              <a:rPr lang="nl-NL" sz="2400" dirty="0"/>
              <a:t>Leerling denkt alleen na als we ze uitnodigen.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1098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5B327-3F58-7976-82D4-7ECBA0FC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Model Ontwikkeling 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673B93F-A5E0-0A82-D7A8-441CEB4F3DB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9975" y="2120900"/>
            <a:ext cx="6054355" cy="346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Practicum</a:t>
            </a:r>
            <a:r>
              <a:rPr lang="nl-NL" sz="2800" dirty="0"/>
              <a:t>:</a:t>
            </a:r>
          </a:p>
          <a:p>
            <a:pPr lvl="1"/>
            <a:r>
              <a:rPr lang="nl-NL" sz="2800" dirty="0"/>
              <a:t>Leerlingen bedenken hoe ze metingen uit kunnen voeren en doen dit.</a:t>
            </a:r>
          </a:p>
          <a:p>
            <a:pPr lvl="1"/>
            <a:r>
              <a:rPr lang="nl-NL" sz="2800" dirty="0"/>
              <a:t>Opties zijn beperkt.</a:t>
            </a:r>
          </a:p>
          <a:p>
            <a:pPr lvl="1"/>
            <a:r>
              <a:rPr lang="nl-NL" sz="2800" dirty="0"/>
              <a:t>Leerlingen werken hun resultaten uit op whiteboard.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EAA1C8-22AF-160F-8DE5-9F119DE84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30" y="2274189"/>
            <a:ext cx="4437686" cy="270014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098AA68-CE11-C8C4-E45B-8A600260CAE7}"/>
              </a:ext>
            </a:extLst>
          </p:cNvPr>
          <p:cNvSpPr txBox="1"/>
          <p:nvPr/>
        </p:nvSpPr>
        <p:spPr>
          <a:xfrm>
            <a:off x="1069848" y="5278088"/>
            <a:ext cx="90891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Waarom?</a:t>
            </a:r>
          </a:p>
          <a:p>
            <a:pPr lvl="1"/>
            <a:r>
              <a:rPr lang="nl-NL" sz="2400" dirty="0"/>
              <a:t>In kleine groepjes is de drempel om bij te dragen lager.</a:t>
            </a:r>
          </a:p>
          <a:p>
            <a:pPr lvl="1"/>
            <a:r>
              <a:rPr lang="nl-NL" sz="2400" dirty="0"/>
              <a:t>Misconcepten komen vanzelf aan het oppervlak.</a:t>
            </a:r>
          </a:p>
          <a:p>
            <a:pPr lvl="1"/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8433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5B327-3F58-7976-82D4-7ECBA0FC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Model Ontwikkeling 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673B93F-A5E0-0A82-D7A8-441CEB4F3DB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3752" y="1757640"/>
            <a:ext cx="4514088" cy="439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Nabespreken</a:t>
            </a:r>
            <a:r>
              <a:rPr lang="nl-NL" sz="2800" dirty="0"/>
              <a:t>:</a:t>
            </a:r>
          </a:p>
          <a:p>
            <a:pPr lvl="1"/>
            <a:r>
              <a:rPr lang="nl-NL" sz="2800" dirty="0"/>
              <a:t>Kringopstelling</a:t>
            </a:r>
          </a:p>
          <a:p>
            <a:pPr lvl="1"/>
            <a:r>
              <a:rPr lang="nl-NL" sz="2800" dirty="0"/>
              <a:t>Docent stelt vragen. Stimuleert discussie.</a:t>
            </a:r>
          </a:p>
          <a:p>
            <a:pPr lvl="1"/>
            <a:r>
              <a:rPr lang="nl-NL" sz="2800" dirty="0"/>
              <a:t>Bespreekt de verschillen</a:t>
            </a:r>
          </a:p>
          <a:p>
            <a:pPr lvl="1"/>
            <a:r>
              <a:rPr lang="nl-NL" sz="2800" dirty="0"/>
              <a:t>Leerlingen maken notities in een logboek</a:t>
            </a:r>
          </a:p>
          <a:p>
            <a:pPr lvl="1"/>
            <a:endParaRPr lang="nl-NL" sz="2800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E9F8621-779F-E689-9BBF-452A7EDB4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40" y="1922232"/>
            <a:ext cx="5946155" cy="334471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B637A6D-4F30-D8BA-B486-A62C4467B389}"/>
              </a:ext>
            </a:extLst>
          </p:cNvPr>
          <p:cNvSpPr txBox="1"/>
          <p:nvPr/>
        </p:nvSpPr>
        <p:spPr>
          <a:xfrm>
            <a:off x="1063752" y="5266944"/>
            <a:ext cx="102382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/>
              <a:t>Waarom?</a:t>
            </a:r>
          </a:p>
          <a:p>
            <a:pPr lvl="1"/>
            <a:r>
              <a:rPr lang="nl-NL" sz="2800" dirty="0"/>
              <a:t>De leerling gelooft ons wel, maar is niet overtuigd.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8590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9BD9D-0432-9471-9E1C-5080E89B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model toepassing (opgaven)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C269FC-DD29-7525-B0DD-902F5360E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6025897" cy="4050792"/>
          </a:xfrm>
        </p:spPr>
        <p:txBody>
          <a:bodyPr>
            <a:normAutofit/>
          </a:bodyPr>
          <a:lstStyle/>
          <a:p>
            <a:r>
              <a:rPr lang="nl-NL" sz="2400" b="1" dirty="0"/>
              <a:t>Zelfstandig werken</a:t>
            </a:r>
          </a:p>
          <a:p>
            <a:pPr lvl="1"/>
            <a:r>
              <a:rPr lang="nl-NL" sz="2400" dirty="0"/>
              <a:t>Leerlingen werken in groepjes aan set opgaven (15 a 20 min)</a:t>
            </a:r>
          </a:p>
          <a:p>
            <a:pPr lvl="1"/>
            <a:r>
              <a:rPr lang="nl-NL" sz="2400" dirty="0"/>
              <a:t>Ieder groepje krijgt één opgave om op whiteboard uit te werken</a:t>
            </a:r>
          </a:p>
          <a:p>
            <a:r>
              <a:rPr lang="nl-NL" sz="2400" b="1" dirty="0"/>
              <a:t>Bespreken</a:t>
            </a:r>
          </a:p>
          <a:p>
            <a:pPr lvl="1"/>
            <a:r>
              <a:rPr lang="nl-NL" sz="2400" dirty="0"/>
              <a:t>Gesprek over de verschillen en trek daar conclusies over</a:t>
            </a:r>
          </a:p>
          <a:p>
            <a:pPr lvl="1"/>
            <a:r>
              <a:rPr lang="nl-NL" sz="2400" dirty="0"/>
              <a:t>Leerlingen noteren conclusies in een logboek</a:t>
            </a:r>
          </a:p>
          <a:p>
            <a:pPr lvl="1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0C9A6EB-9DCD-40AF-749D-6AA154ED2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643" y="1906143"/>
            <a:ext cx="42767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1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1B74C-323E-0407-96FC-48CEFDF8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model Toepassing (practicum)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DA2B6E-54F7-3F4C-A2FA-CE2190609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568696" cy="4050792"/>
          </a:xfrm>
        </p:spPr>
        <p:txBody>
          <a:bodyPr>
            <a:normAutofit fontScale="92500" lnSpcReduction="20000"/>
          </a:bodyPr>
          <a:lstStyle/>
          <a:p>
            <a:r>
              <a:rPr lang="nl-NL" sz="3000" b="1" dirty="0"/>
              <a:t>Van te voren</a:t>
            </a:r>
          </a:p>
          <a:p>
            <a:pPr lvl="1"/>
            <a:r>
              <a:rPr lang="nl-NL" sz="2600" dirty="0"/>
              <a:t>Docent kiest een proef waar leerlingen het model dat ze hebben opgebouwd gebruiken</a:t>
            </a:r>
          </a:p>
          <a:p>
            <a:r>
              <a:rPr lang="nl-NL" sz="3000" b="1" dirty="0"/>
              <a:t>Practicum</a:t>
            </a:r>
          </a:p>
          <a:p>
            <a:pPr lvl="1"/>
            <a:r>
              <a:rPr lang="nl-NL" sz="2600" dirty="0"/>
              <a:t>Leerlingen voorspellen eerst de uitkomst.</a:t>
            </a:r>
          </a:p>
          <a:p>
            <a:pPr lvl="1"/>
            <a:r>
              <a:rPr lang="nl-NL" sz="2600" dirty="0"/>
              <a:t>Leerlingen voeren het practicum uit. Ze kijken of hun voorspelling uitkomt.</a:t>
            </a:r>
          </a:p>
          <a:p>
            <a:pPr lvl="1"/>
            <a:r>
              <a:rPr lang="nl-NL" sz="2600" dirty="0"/>
              <a:t>Werken resultaten uit op whiteboard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AA5CE2-8D93-B0DE-781E-C5CAE72D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984" y="2093976"/>
            <a:ext cx="4746754" cy="267004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5C409E2-9909-0E3F-FC6E-470BE9A3EE1A}"/>
              </a:ext>
            </a:extLst>
          </p:cNvPr>
          <p:cNvSpPr txBox="1"/>
          <p:nvPr/>
        </p:nvSpPr>
        <p:spPr>
          <a:xfrm>
            <a:off x="6851904" y="4837178"/>
            <a:ext cx="5340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Waarom?</a:t>
            </a:r>
          </a:p>
          <a:p>
            <a:pPr lvl="1"/>
            <a:r>
              <a:rPr lang="nl-NL" sz="2400" dirty="0"/>
              <a:t>Goede voorspelling bewijst kwaliteit van model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857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3" name="Rectangle 1045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55" name="Rectangle 1047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7" name="Rectangle 1049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4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C6C2E3-9AFE-0488-EDAA-EB5EFFBC4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4543683" cy="1767141"/>
          </a:xfrm>
        </p:spPr>
        <p:txBody>
          <a:bodyPr>
            <a:normAutofit/>
          </a:bodyPr>
          <a:lstStyle/>
          <a:p>
            <a:pPr algn="r"/>
            <a:r>
              <a:rPr lang="nl-NL"/>
              <a:t>Even voorstellen</a:t>
            </a:r>
          </a:p>
        </p:txBody>
      </p:sp>
      <p:pic>
        <p:nvPicPr>
          <p:cNvPr id="1028" name="Picture 4" descr="Bètapartners">
            <a:extLst>
              <a:ext uri="{FF2B5EF4-FFF2-40B4-BE49-F238E27FC236}">
                <a16:creationId xmlns:a16="http://schemas.microsoft.com/office/drawing/2014/main" id="{179C8811-4AE2-C081-A3BF-62E9657BB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7613" y="1352053"/>
            <a:ext cx="3192298" cy="24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VON | Home">
            <a:extLst>
              <a:ext uri="{FF2B5EF4-FFF2-40B4-BE49-F238E27FC236}">
                <a16:creationId xmlns:a16="http://schemas.microsoft.com/office/drawing/2014/main" id="{8BFB9C65-7CE6-506A-B06F-2BAB0DDF6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9388" y="2574003"/>
            <a:ext cx="3204999" cy="97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msterdam Lyceum — Arcam">
            <a:extLst>
              <a:ext uri="{FF2B5EF4-FFF2-40B4-BE49-F238E27FC236}">
                <a16:creationId xmlns:a16="http://schemas.microsoft.com/office/drawing/2014/main" id="{1387A65C-5CD4-5D82-E071-CBFE0BA8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851" y="1452468"/>
            <a:ext cx="3192298" cy="213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E89406-8CB2-D3E2-D4F7-D791FFE72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0" y="4170410"/>
            <a:ext cx="4699221" cy="1767141"/>
          </a:xfrm>
        </p:spPr>
        <p:txBody>
          <a:bodyPr anchor="ctr">
            <a:normAutofit/>
          </a:bodyPr>
          <a:lstStyle/>
          <a:p>
            <a:r>
              <a:rPr lang="nl-NL" sz="1800"/>
              <a:t>Onne Slooten</a:t>
            </a:r>
          </a:p>
          <a:p>
            <a:r>
              <a:rPr lang="nl-NL" sz="1800"/>
              <a:t>Docent op Amsterdams Lyceum</a:t>
            </a:r>
          </a:p>
          <a:p>
            <a:r>
              <a:rPr lang="nl-NL" sz="1800"/>
              <a:t>Coördinator van Project Modeldidactiek bij betapartners/nvon</a:t>
            </a: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2048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AE19C-064F-AA6E-A8BF-FCB983C7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zegt het onderzoek?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0D0226-4C98-5A38-22CD-DB47B0F57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795018" cy="4050792"/>
          </a:xfrm>
        </p:spPr>
        <p:txBody>
          <a:bodyPr>
            <a:normAutofit lnSpcReduction="10000"/>
          </a:bodyPr>
          <a:lstStyle/>
          <a:p>
            <a:r>
              <a:rPr lang="nl-NL" sz="2400" dirty="0"/>
              <a:t>Uit: </a:t>
            </a:r>
            <a:r>
              <a:rPr lang="en-US" sz="2400" dirty="0"/>
              <a:t>Notes for a Modeling Theory of Science, Cognition and Instruction (</a:t>
            </a:r>
            <a:r>
              <a:rPr lang="en-US" sz="2400" dirty="0" err="1"/>
              <a:t>Hestenes</a:t>
            </a:r>
            <a:r>
              <a:rPr lang="en-US" sz="2400" dirty="0"/>
              <a:t>, 2006)</a:t>
            </a:r>
            <a:endParaRPr lang="nl-NL" sz="2400" dirty="0"/>
          </a:p>
          <a:p>
            <a:r>
              <a:rPr lang="nl-NL" sz="2400" dirty="0"/>
              <a:t>Force Concept Inventory: </a:t>
            </a:r>
          </a:p>
          <a:p>
            <a:r>
              <a:rPr lang="nl-NL" sz="2400" dirty="0"/>
              <a:t>7500 high school </a:t>
            </a:r>
            <a:r>
              <a:rPr lang="nl-NL" sz="2400" dirty="0" err="1"/>
              <a:t>physics</a:t>
            </a:r>
            <a:r>
              <a:rPr lang="nl-NL" sz="2400" dirty="0"/>
              <a:t> </a:t>
            </a:r>
            <a:r>
              <a:rPr lang="nl-NL" sz="2400" dirty="0" err="1"/>
              <a:t>students</a:t>
            </a:r>
            <a:endParaRPr lang="nl-NL" sz="2400" dirty="0"/>
          </a:p>
          <a:p>
            <a:r>
              <a:rPr lang="nl-NL" sz="2400" dirty="0"/>
              <a:t>60% score = Newtoniaans denken</a:t>
            </a:r>
          </a:p>
          <a:p>
            <a:endParaRPr lang="nl-NL" sz="2400" dirty="0"/>
          </a:p>
          <a:p>
            <a:r>
              <a:rPr lang="nl-NL" sz="2400" dirty="0"/>
              <a:t>Gemiddelde groei is twee standaarddeviaties groter dan bij traditionele instructie</a:t>
            </a:r>
          </a:p>
        </p:txBody>
      </p:sp>
      <p:pic>
        <p:nvPicPr>
          <p:cNvPr id="5122" name="Picture 2" descr="Modeling Instruction in AP Physics C — Chapter Two | by Dr. Nathan Belcher  | Age of Awareness | Medium">
            <a:extLst>
              <a:ext uri="{FF2B5EF4-FFF2-40B4-BE49-F238E27FC236}">
                <a16:creationId xmlns:a16="http://schemas.microsoft.com/office/drawing/2014/main" id="{4D8527E3-13CC-E68D-8BD1-FE97C0170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866" y="2093977"/>
            <a:ext cx="4910972" cy="344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845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7BB54F-0A24-CBE0-57BE-2DA812DB9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l-NL" sz="3600" dirty="0"/>
              <a:t>Hoe krijg ik mijn leerlingen aan het denken?</a:t>
            </a:r>
          </a:p>
          <a:p>
            <a:pPr marL="0" indent="0" algn="ctr">
              <a:buNone/>
            </a:pPr>
            <a:endParaRPr lang="nl-NL" sz="3600" dirty="0"/>
          </a:p>
          <a:p>
            <a:pPr algn="ctr">
              <a:buFontTx/>
              <a:buChar char="-"/>
            </a:pPr>
            <a:r>
              <a:rPr lang="nl-NL" sz="3600" dirty="0"/>
              <a:t>Deel de stof op in modellen</a:t>
            </a:r>
          </a:p>
          <a:p>
            <a:pPr algn="ctr">
              <a:buFontTx/>
              <a:buChar char="-"/>
            </a:pPr>
            <a:r>
              <a:rPr lang="nl-NL" sz="3600" dirty="0"/>
              <a:t> Kies eenvoudige experimenten die goede data geven </a:t>
            </a:r>
          </a:p>
          <a:p>
            <a:pPr algn="ctr">
              <a:buFontTx/>
              <a:buChar char="-"/>
            </a:pPr>
            <a:r>
              <a:rPr lang="nl-NL" sz="3600" dirty="0"/>
              <a:t>Laat leerlingen (gestuurd) de modellen ontdekken</a:t>
            </a:r>
          </a:p>
          <a:p>
            <a:pPr algn="ctr">
              <a:buFontTx/>
              <a:buChar char="-"/>
            </a:pPr>
            <a:r>
              <a:rPr lang="nl-NL" sz="3600" dirty="0"/>
              <a:t>Laat leerlingen betekenisvolle discussies voeren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384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B4AFF-640B-B588-4244-E8315E15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Uitdagingen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F7C371-7358-1416-4F12-E54F0A0AC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2800" dirty="0"/>
              <a:t>In het Amerikaans onderwijs systeem:</a:t>
            </a:r>
          </a:p>
          <a:p>
            <a:pPr lvl="1"/>
            <a:r>
              <a:rPr lang="nl-NL" sz="2400" dirty="0"/>
              <a:t>De docent bepaalt (vaak) het curriculum</a:t>
            </a:r>
          </a:p>
          <a:p>
            <a:pPr lvl="1"/>
            <a:r>
              <a:rPr lang="nl-NL" sz="2400" dirty="0"/>
              <a:t>Eén jaar natuurkunde in 12th </a:t>
            </a:r>
            <a:r>
              <a:rPr lang="nl-NL" sz="2400" dirty="0" err="1"/>
              <a:t>grade</a:t>
            </a:r>
            <a:r>
              <a:rPr lang="nl-NL" sz="2400" dirty="0"/>
              <a:t> (vwo 6), maar wel elke dag.</a:t>
            </a:r>
          </a:p>
          <a:p>
            <a:pPr lvl="1"/>
            <a:r>
              <a:rPr lang="nl-NL" sz="2400" dirty="0"/>
              <a:t>Langere lessen (90 minuten)</a:t>
            </a:r>
          </a:p>
          <a:p>
            <a:pPr lvl="1"/>
            <a:r>
              <a:rPr lang="nl-NL" sz="2400" dirty="0"/>
              <a:t>Geen Centraal Examen</a:t>
            </a:r>
          </a:p>
          <a:p>
            <a:pPr lvl="1"/>
            <a:endParaRPr lang="nl-NL" sz="2400" dirty="0"/>
          </a:p>
          <a:p>
            <a:r>
              <a:rPr lang="nl-NL" sz="2800" dirty="0"/>
              <a:t>Uitdagingen:</a:t>
            </a:r>
          </a:p>
          <a:p>
            <a:pPr lvl="1"/>
            <a:r>
              <a:rPr lang="nl-NL" sz="2400" dirty="0"/>
              <a:t>We kunnen niks overslaan</a:t>
            </a:r>
          </a:p>
          <a:p>
            <a:pPr lvl="1"/>
            <a:r>
              <a:rPr lang="nl-NL" sz="2400" dirty="0"/>
              <a:t>50 minuten les is erg kort</a:t>
            </a:r>
          </a:p>
          <a:p>
            <a:pPr lvl="1"/>
            <a:r>
              <a:rPr lang="nl-NL" sz="2400" dirty="0"/>
              <a:t>Leerlingen én docenten zijn het niet gewend</a:t>
            </a:r>
          </a:p>
        </p:txBody>
      </p:sp>
    </p:spTree>
    <p:extLst>
      <p:ext uri="{BB962C8B-B14F-4D97-AF65-F5344CB8AC3E}">
        <p14:creationId xmlns:p14="http://schemas.microsoft.com/office/powerpoint/2010/main" val="4282872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B4AFF-640B-B588-4244-E8315E15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Mogelijkheden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F7C371-7358-1416-4F12-E54F0A0AC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026152" cy="40507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800" dirty="0"/>
              <a:t>Gebruik het als practicumleerlijn</a:t>
            </a:r>
          </a:p>
          <a:p>
            <a:pPr lvl="1"/>
            <a:r>
              <a:rPr lang="nl-NL" sz="2400" dirty="0"/>
              <a:t>Vooral Model Ontwikkeling lessen</a:t>
            </a:r>
          </a:p>
          <a:p>
            <a:pPr lvl="1"/>
            <a:r>
              <a:rPr lang="nl-NL" sz="2400" dirty="0"/>
              <a:t>Leerdoel: leren onderzoek doen</a:t>
            </a:r>
          </a:p>
          <a:p>
            <a:pPr lvl="1"/>
            <a:endParaRPr lang="nl-NL" sz="2400" dirty="0"/>
          </a:p>
          <a:p>
            <a:pPr marL="0" indent="0">
              <a:buNone/>
            </a:pPr>
            <a:r>
              <a:rPr lang="nl-NL" sz="2800" dirty="0" err="1"/>
              <a:t>Choose</a:t>
            </a:r>
            <a:r>
              <a:rPr lang="nl-NL" sz="2800" dirty="0"/>
              <a:t> </a:t>
            </a:r>
            <a:r>
              <a:rPr lang="nl-NL" sz="2800" dirty="0" err="1"/>
              <a:t>your</a:t>
            </a:r>
            <a:r>
              <a:rPr lang="nl-NL" sz="2800" dirty="0"/>
              <a:t> </a:t>
            </a:r>
            <a:r>
              <a:rPr lang="nl-NL" sz="2800" dirty="0" err="1"/>
              <a:t>battles</a:t>
            </a:r>
            <a:endParaRPr lang="nl-NL" sz="2800" dirty="0"/>
          </a:p>
          <a:p>
            <a:pPr lvl="1"/>
            <a:r>
              <a:rPr lang="nl-NL" sz="2400" dirty="0"/>
              <a:t>Kies echt belangrijke onderwerpen om met Modeldidactiek te doen (bijvoorbeeld krachten)</a:t>
            </a:r>
          </a:p>
          <a:p>
            <a:pPr lvl="1"/>
            <a:r>
              <a:rPr lang="nl-NL" sz="2400" dirty="0"/>
              <a:t>Laat de rest onveranderd.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EF079BEE-CABB-D173-A004-2BD8873A2DAA}"/>
              </a:ext>
            </a:extLst>
          </p:cNvPr>
          <p:cNvSpPr txBox="1">
            <a:spLocks/>
          </p:cNvSpPr>
          <p:nvPr/>
        </p:nvSpPr>
        <p:spPr>
          <a:xfrm>
            <a:off x="6763512" y="2048256"/>
            <a:ext cx="5026152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/>
              <a:t>Nodig:</a:t>
            </a:r>
          </a:p>
          <a:p>
            <a:pPr>
              <a:lnSpc>
                <a:spcPct val="107000"/>
              </a:lnSpc>
            </a:pPr>
            <a:r>
              <a:rPr lang="nl-NL" sz="2200" dirty="0">
                <a:effectLst/>
                <a:ea typeface="Calibri" panose="020F0502020204030204" pitchFamily="34" charset="0"/>
              </a:rPr>
              <a:t>Een uitgekiende selectie van materialen </a:t>
            </a:r>
          </a:p>
          <a:p>
            <a:pPr>
              <a:lnSpc>
                <a:spcPct val="107000"/>
              </a:lnSpc>
            </a:pPr>
            <a:r>
              <a:rPr lang="nl-NL" sz="2200" dirty="0">
                <a:effectLst/>
                <a:ea typeface="Calibri" panose="020F0502020204030204" pitchFamily="34" charset="0"/>
              </a:rPr>
              <a:t>De keuze van intrigerende experimenten</a:t>
            </a:r>
          </a:p>
          <a:p>
            <a:pPr>
              <a:lnSpc>
                <a:spcPct val="107000"/>
              </a:lnSpc>
            </a:pPr>
            <a:r>
              <a:rPr lang="nl-NL" sz="2200" dirty="0">
                <a:effectLst/>
                <a:ea typeface="Calibri" panose="020F0502020204030204" pitchFamily="34" charset="0"/>
              </a:rPr>
              <a:t>Betekenisvolle groepsgesprekken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200" dirty="0">
                <a:effectLst/>
                <a:ea typeface="Calibri" panose="020F0502020204030204" pitchFamily="34" charset="0"/>
              </a:rPr>
              <a:t>Een uitgedacht arsenaal met vragen</a:t>
            </a:r>
          </a:p>
          <a:p>
            <a:pPr lvl="1"/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3300902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persoon, venster, staand, poseren&#10;&#10;Automatisch gegenereerde beschrijving">
            <a:extLst>
              <a:ext uri="{FF2B5EF4-FFF2-40B4-BE49-F238E27FC236}">
                <a16:creationId xmlns:a16="http://schemas.microsoft.com/office/drawing/2014/main" id="{AC217E0A-5361-AB1B-6B19-B787745CD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449"/>
          <a:stretch/>
        </p:blipFill>
        <p:spPr>
          <a:xfrm>
            <a:off x="3344" y="4679245"/>
            <a:ext cx="4475150" cy="2178754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75697405-D261-4D6B-8E15-0FF5AE9DD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685CE-4223-601C-C22F-E8AEC5460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nl-NL" sz="4800"/>
              <a:t>Terugblik</a:t>
            </a:r>
          </a:p>
        </p:txBody>
      </p:sp>
      <p:pic>
        <p:nvPicPr>
          <p:cNvPr id="7" name="Afbeelding 6" descr="Afbeelding met persoon, binnen, verschillende, menigte&#10;&#10;Automatisch gegenereerde beschrijving">
            <a:extLst>
              <a:ext uri="{FF2B5EF4-FFF2-40B4-BE49-F238E27FC236}">
                <a16:creationId xmlns:a16="http://schemas.microsoft.com/office/drawing/2014/main" id="{97166933-C31C-5D92-49D5-3FC962B9EF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449"/>
          <a:stretch/>
        </p:blipFill>
        <p:spPr>
          <a:xfrm>
            <a:off x="3344" y="10"/>
            <a:ext cx="4475150" cy="2178745"/>
          </a:xfrm>
          <a:prstGeom prst="rect">
            <a:avLst/>
          </a:prstGeom>
        </p:spPr>
      </p:pic>
      <p:pic>
        <p:nvPicPr>
          <p:cNvPr id="5" name="Afbeelding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4D7D4EE3-E43E-22E1-01A3-B0986918AB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r="29700" b="1"/>
          <a:stretch/>
        </p:blipFill>
        <p:spPr>
          <a:xfrm rot="16200000">
            <a:off x="1151542" y="1191424"/>
            <a:ext cx="2178754" cy="447515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818510-01E8-0CC7-82D0-7CBF70F56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/>
          </a:bodyPr>
          <a:lstStyle/>
          <a:p>
            <a:r>
              <a:rPr lang="nl-NL" sz="2800" dirty="0"/>
              <a:t>Workshop 2 juni 2022</a:t>
            </a:r>
          </a:p>
          <a:p>
            <a:pPr lvl="1"/>
            <a:r>
              <a:rPr lang="nl-NL" sz="2400" dirty="0"/>
              <a:t>Gegeven door Dan MacIsaac en </a:t>
            </a:r>
            <a:r>
              <a:rPr lang="nl-NL" sz="2400" dirty="0" err="1"/>
              <a:t>Katleen</a:t>
            </a:r>
            <a:r>
              <a:rPr lang="nl-NL" sz="2400" dirty="0"/>
              <a:t> Falconer</a:t>
            </a:r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r>
              <a:rPr lang="nl-NL" sz="2800" dirty="0"/>
              <a:t>Vier bijeenkomsten vorig schooljaar op verschillende scholen</a:t>
            </a:r>
          </a:p>
          <a:p>
            <a:endParaRPr lang="nl-NL" sz="1800" dirty="0"/>
          </a:p>
          <a:p>
            <a:endParaRPr lang="nl-NL" sz="1800" dirty="0"/>
          </a:p>
        </p:txBody>
      </p:sp>
      <p:grpSp>
        <p:nvGrpSpPr>
          <p:cNvPr id="12" name="Group 15">
            <a:extLst>
              <a:ext uri="{FF2B5EF4-FFF2-40B4-BE49-F238E27FC236}">
                <a16:creationId xmlns:a16="http://schemas.microsoft.com/office/drawing/2014/main" id="{19373530-15FD-4390-A707-0FA6DA4D5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054FEE-E83D-4966-B2E7-594F3F4C0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7">
              <a:extLst>
                <a:ext uri="{FF2B5EF4-FFF2-40B4-BE49-F238E27FC236}">
                  <a16:creationId xmlns:a16="http://schemas.microsoft.com/office/drawing/2014/main" id="{68741C56-588D-4397-A8F3-E84E946E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838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063FA5-169E-DC58-C66E-BFEB6FAE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PLG modeldidactiek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57CDAF-2F22-3206-B7C2-96C1EF855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Werkt samen met de American </a:t>
            </a:r>
            <a:r>
              <a:rPr lang="nl-NL" sz="2400" dirty="0" err="1"/>
              <a:t>Modeling</a:t>
            </a:r>
            <a:r>
              <a:rPr lang="nl-NL" sz="2400" dirty="0"/>
              <a:t> Teachers Association (AMTA) </a:t>
            </a:r>
          </a:p>
          <a:p>
            <a:r>
              <a:rPr lang="nl-NL" sz="2400" dirty="0"/>
              <a:t>Vertaald en bewerkt het lesmateriaal van </a:t>
            </a:r>
            <a:r>
              <a:rPr lang="nl-NL" sz="2400" dirty="0">
                <a:hlinkClick r:id="rId2"/>
              </a:rPr>
              <a:t>www.modelinginstruction.org</a:t>
            </a:r>
            <a:endParaRPr lang="nl-NL" sz="2400" dirty="0"/>
          </a:p>
          <a:p>
            <a:r>
              <a:rPr lang="nl-NL" sz="2400" dirty="0"/>
              <a:t>Publiceert dit uiteindelijk op wikiwijs</a:t>
            </a:r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We zijn op zoek naar docenten die dit materiaal uit willen proberen!</a:t>
            </a:r>
          </a:p>
        </p:txBody>
      </p:sp>
    </p:spTree>
    <p:extLst>
      <p:ext uri="{BB962C8B-B14F-4D97-AF65-F5344CB8AC3E}">
        <p14:creationId xmlns:p14="http://schemas.microsoft.com/office/powerpoint/2010/main" val="241739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E97CC-4017-6DB4-D597-C61EBA13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Beschikbaar op verzoek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3E9CB9-CB17-089D-3AC4-0818F2013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Verschillende Modeldidactiek lessen over:</a:t>
            </a:r>
          </a:p>
          <a:p>
            <a:pPr lvl="1"/>
            <a:r>
              <a:rPr lang="nl-NL" dirty="0"/>
              <a:t>Dynamica (treintje, botsende treintjes)</a:t>
            </a:r>
          </a:p>
          <a:p>
            <a:pPr lvl="1"/>
            <a:r>
              <a:rPr lang="nl-NL" dirty="0"/>
              <a:t>Mechanica (</a:t>
            </a:r>
            <a:r>
              <a:rPr lang="nl-NL" dirty="0" err="1"/>
              <a:t>hoverball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Trillingen en golven</a:t>
            </a:r>
          </a:p>
          <a:p>
            <a:pPr lvl="1"/>
            <a:r>
              <a:rPr lang="nl-NL" dirty="0"/>
              <a:t>Optica (onderbouw)</a:t>
            </a:r>
          </a:p>
          <a:p>
            <a:pPr lvl="1"/>
            <a:r>
              <a:rPr lang="nl-NL" dirty="0"/>
              <a:t>Elektriciteit</a:t>
            </a:r>
          </a:p>
          <a:p>
            <a:pPr lvl="1"/>
            <a:r>
              <a:rPr lang="nl-NL" dirty="0"/>
              <a:t>Radioactiviteit</a:t>
            </a:r>
          </a:p>
        </p:txBody>
      </p:sp>
    </p:spTree>
    <p:extLst>
      <p:ext uri="{BB962C8B-B14F-4D97-AF65-F5344CB8AC3E}">
        <p14:creationId xmlns:p14="http://schemas.microsoft.com/office/powerpoint/2010/main" val="960585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DCA17D-9212-DFF6-716B-E42C553ED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Toekomstplannen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FD94D4-5809-0B9B-69E1-F560C230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7208520" cy="4050792"/>
          </a:xfrm>
        </p:spPr>
        <p:txBody>
          <a:bodyPr>
            <a:normAutofit fontScale="85000" lnSpcReduction="20000"/>
          </a:bodyPr>
          <a:lstStyle/>
          <a:p>
            <a:r>
              <a:rPr lang="nl-NL" sz="2600" b="1" dirty="0"/>
              <a:t>Drie PLG bijeenkomsten:</a:t>
            </a:r>
          </a:p>
          <a:p>
            <a:pPr lvl="1"/>
            <a:r>
              <a:rPr lang="nl-NL" sz="2600" b="0" i="0" dirty="0">
                <a:solidFill>
                  <a:srgbClr val="383838"/>
                </a:solidFill>
                <a:effectLst/>
              </a:rPr>
              <a:t>Sessie 1:    donderdag 19 oktober 2023 (al geweest)</a:t>
            </a:r>
          </a:p>
          <a:p>
            <a:pPr lvl="1"/>
            <a:r>
              <a:rPr lang="nl-NL" sz="2600" b="0" i="0" dirty="0">
                <a:solidFill>
                  <a:srgbClr val="383838"/>
                </a:solidFill>
                <a:effectLst/>
              </a:rPr>
              <a:t>Sessie 2:    woensdag 10 april 2024</a:t>
            </a:r>
          </a:p>
          <a:p>
            <a:pPr lvl="1"/>
            <a:r>
              <a:rPr lang="nl-NL" sz="2600" b="0" i="0" dirty="0">
                <a:solidFill>
                  <a:srgbClr val="383838"/>
                </a:solidFill>
                <a:effectLst/>
              </a:rPr>
              <a:t>Sessie 3:    donderdag 6 juni 2024</a:t>
            </a:r>
            <a:endParaRPr lang="nl-NL" sz="2600" dirty="0"/>
          </a:p>
          <a:p>
            <a:endParaRPr lang="nl-NL" sz="2600" dirty="0"/>
          </a:p>
          <a:p>
            <a:pPr marL="90170">
              <a:lnSpc>
                <a:spcPct val="107000"/>
              </a:lnSpc>
              <a:spcAft>
                <a:spcPts val="800"/>
              </a:spcAft>
            </a:pPr>
            <a:r>
              <a:rPr lang="nl-NL" sz="2600" b="1" dirty="0">
                <a:effectLst/>
                <a:ea typeface="Calibri" panose="020F0502020204030204" pitchFamily="34" charset="0"/>
              </a:rPr>
              <a:t>Cursus </a:t>
            </a:r>
            <a:r>
              <a:rPr lang="nl-NL" sz="2600" b="1" dirty="0" err="1">
                <a:effectLst/>
                <a:ea typeface="Calibri" panose="020F0502020204030204" pitchFamily="34" charset="0"/>
              </a:rPr>
              <a:t>Modeling</a:t>
            </a:r>
            <a:r>
              <a:rPr lang="nl-NL" sz="2600" b="1" dirty="0">
                <a:effectLst/>
                <a:ea typeface="Calibri" panose="020F0502020204030204" pitchFamily="34" charset="0"/>
              </a:rPr>
              <a:t> </a:t>
            </a:r>
            <a:r>
              <a:rPr lang="nl-NL" sz="2600" b="1" dirty="0" err="1">
                <a:effectLst/>
                <a:ea typeface="Calibri" panose="020F0502020204030204" pitchFamily="34" charset="0"/>
              </a:rPr>
              <a:t>Instruction</a:t>
            </a:r>
            <a:r>
              <a:rPr lang="nl-NL" sz="2600" b="1" dirty="0">
                <a:effectLst/>
                <a:ea typeface="Calibri" panose="020F0502020204030204" pitchFamily="34" charset="0"/>
              </a:rPr>
              <a:t>™ 1&amp;2 februari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228600" algn="l"/>
                <a:tab pos="449580" algn="l"/>
              </a:tabLst>
            </a:pPr>
            <a:r>
              <a:rPr lang="nl-NL" sz="2600" dirty="0">
                <a:effectLst/>
                <a:ea typeface="Calibri" panose="020F0502020204030204" pitchFamily="34" charset="0"/>
              </a:rPr>
              <a:t>De Amerikaanse trainer / ervaringsdeskundige van AMTA, Mark Lattery verzorgt een grondige training in de didactiek. </a:t>
            </a:r>
            <a:br>
              <a:rPr lang="nl-NL" sz="2600" dirty="0">
                <a:effectLst/>
                <a:ea typeface="Calibri" panose="020F0502020204030204" pitchFamily="34" charset="0"/>
              </a:rPr>
            </a:br>
            <a:r>
              <a:rPr lang="nl-NL" sz="2600" dirty="0">
                <a:effectLst/>
                <a:ea typeface="Calibri" panose="020F0502020204030204" pitchFamily="34" charset="0"/>
              </a:rPr>
              <a:t>Locatie: Hilversum, prijs €100/€220</a:t>
            </a:r>
          </a:p>
          <a:p>
            <a:pPr lvl="1"/>
            <a:endParaRPr lang="nl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621A72-199A-6D9A-DCA3-6CB8ECF6E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368" y="3590925"/>
            <a:ext cx="24384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873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136EC-F19C-689A-BA83-1F5F6C7B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Oproep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665715-0537-40B4-F16E-2992FA22A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Probeer eens iets van het materiaal uit. Eén les gepubliceerd op </a:t>
            </a:r>
            <a:r>
              <a:rPr lang="nl-NL" sz="2400" dirty="0">
                <a:hlinkClick r:id="rId2"/>
              </a:rPr>
              <a:t>https://www.betapartners.nl/projecten-in-ons-netwerk/project-modeldidactiek/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Maak kennis met deze didactiek via de cursus op 1 en 2 februari (aanmelden via </a:t>
            </a:r>
            <a:r>
              <a:rPr lang="nl-NL" sz="2400" dirty="0">
                <a:hlinkClick r:id="rId3"/>
              </a:rPr>
              <a:t>www.betapartners.nl</a:t>
            </a:r>
            <a:r>
              <a:rPr lang="nl-NL" sz="2400" dirty="0"/>
              <a:t>)</a:t>
            </a:r>
          </a:p>
          <a:p>
            <a:endParaRPr lang="nl-NL" sz="2400" dirty="0"/>
          </a:p>
          <a:p>
            <a:r>
              <a:rPr lang="nl-NL" sz="2400" dirty="0"/>
              <a:t>Wordt betrokken bij het ontwikkelen van Modeldidactiek lessen via de PLG (aanmelden via </a:t>
            </a:r>
            <a:r>
              <a:rPr lang="nl-NL" sz="2400" dirty="0">
                <a:hlinkClick r:id="rId3"/>
              </a:rPr>
              <a:t>www.betapartners.nl</a:t>
            </a:r>
            <a:r>
              <a:rPr lang="nl-NL" sz="24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72912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F9BD1-E1C5-EEB0-3E06-F5B40F49C4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Dank voor uw aandacht!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59A57C3-4B41-86BF-D0F3-AC1D22AD65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580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1FA9A-EAE6-C311-42E2-B479C835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Motivatie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F49D86-FBEB-3F36-75C7-05E53978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989320" cy="4050792"/>
          </a:xfrm>
        </p:spPr>
        <p:txBody>
          <a:bodyPr>
            <a:normAutofit lnSpcReduction="10000"/>
          </a:bodyPr>
          <a:lstStyle/>
          <a:p>
            <a:r>
              <a:rPr lang="nl-NL" sz="2400" dirty="0"/>
              <a:t>Doel: ik wil de leerlingen leren nadenken op een natuurkunde-manier</a:t>
            </a:r>
          </a:p>
          <a:p>
            <a:endParaRPr lang="nl-NL" sz="2400" dirty="0"/>
          </a:p>
          <a:p>
            <a:r>
              <a:rPr lang="nl-NL" sz="2400" dirty="0"/>
              <a:t>Maar helaas:</a:t>
            </a:r>
          </a:p>
          <a:p>
            <a:pPr lvl="1"/>
            <a:r>
              <a:rPr lang="nl-NL" sz="2400" dirty="0"/>
              <a:t>Krachtendiagram van een gegooide bal op hoogste punt. </a:t>
            </a:r>
          </a:p>
          <a:p>
            <a:pPr lvl="1"/>
            <a:r>
              <a:rPr lang="nl-NL" sz="2400" dirty="0"/>
              <a:t>Berekening van eindtemperatuur van water.</a:t>
            </a:r>
          </a:p>
          <a:p>
            <a:pPr lvl="1"/>
            <a:r>
              <a:rPr lang="nl-NL" sz="2400" dirty="0"/>
              <a:t>“Ik begrijp de theorie wel, ik weet alleen niet welke formule ik moet gebruiken”</a:t>
            </a:r>
          </a:p>
          <a:p>
            <a:pPr lvl="1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7CC4D62-691D-7F80-5BA7-5C71B9413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463" y="1193123"/>
            <a:ext cx="3129915" cy="243437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AB1C118-66DF-8766-9C6A-B23709A1F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495" y="3962781"/>
            <a:ext cx="11906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0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195FFE-7954-942A-76C8-695AAB81E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Observatie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F34866-9966-EF3D-7192-1151A93A4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Open onderzoek: Veel leerlingen</a:t>
            </a:r>
          </a:p>
          <a:p>
            <a:pPr lvl="1"/>
            <a:r>
              <a:rPr lang="nl-NL" sz="2800" dirty="0"/>
              <a:t>Vinden het erg leuk om te doen</a:t>
            </a:r>
          </a:p>
          <a:p>
            <a:pPr lvl="1"/>
            <a:r>
              <a:rPr lang="nl-NL" sz="2800" dirty="0"/>
              <a:t>Verzanden in de hoeveelheid mogelijkheden</a:t>
            </a:r>
          </a:p>
          <a:p>
            <a:pPr lvl="1"/>
            <a:r>
              <a:rPr lang="nl-NL" sz="2800" dirty="0"/>
              <a:t>Zien geen reden om verder te gaan dan: ‘Als grootheid A groter wordt, dan wordt B dat ook’.</a:t>
            </a:r>
          </a:p>
          <a:p>
            <a:r>
              <a:rPr lang="nl-NL" sz="2800" dirty="0"/>
              <a:t>Leerlingen absorberen kennis, maar denken er niet over na.</a:t>
            </a:r>
          </a:p>
          <a:p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963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1845FC-3D7D-45E0-9978-DE6E999B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Ik ben niet alleen….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FFB3EC5-56F8-4CC7-B4FA-228E0D99E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2555"/>
          <a:stretch/>
        </p:blipFill>
        <p:spPr>
          <a:xfrm>
            <a:off x="1382767" y="1941069"/>
            <a:ext cx="6629858" cy="1487931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069C3D5-396D-45BD-AFAD-8F6023E9BF9F}"/>
              </a:ext>
            </a:extLst>
          </p:cNvPr>
          <p:cNvSpPr txBox="1"/>
          <p:nvPr/>
        </p:nvSpPr>
        <p:spPr>
          <a:xfrm>
            <a:off x="1382767" y="3429000"/>
            <a:ext cx="93705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Onderzoek door </a:t>
            </a:r>
            <a:r>
              <a:rPr lang="nl-NL" sz="2400" dirty="0" err="1"/>
              <a:t>Hestenes</a:t>
            </a:r>
            <a:r>
              <a:rPr lang="nl-NL" sz="2400" dirty="0"/>
              <a:t> naar denkbeelden van ‘college </a:t>
            </a:r>
            <a:r>
              <a:rPr lang="nl-NL" sz="2400" dirty="0" err="1"/>
              <a:t>students</a:t>
            </a:r>
            <a:r>
              <a:rPr lang="nl-NL" sz="2400" dirty="0"/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In totaal 1500 studenten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4 verschillende docenten (A theoretisch, B demonstratie proeven, C opgaven, D boek volgen)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Resultaat: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Lage cijfers voor alle groepen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Geen significante verschillen</a:t>
            </a:r>
          </a:p>
        </p:txBody>
      </p:sp>
    </p:spTree>
    <p:extLst>
      <p:ext uri="{BB962C8B-B14F-4D97-AF65-F5344CB8AC3E}">
        <p14:creationId xmlns:p14="http://schemas.microsoft.com/office/powerpoint/2010/main" val="584998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195FFE-7954-942A-76C8-695AAB81E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Observatie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F34866-9966-EF3D-7192-1151A93A4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In de les: veel leerlingen</a:t>
            </a:r>
          </a:p>
          <a:p>
            <a:pPr lvl="1"/>
            <a:r>
              <a:rPr lang="nl-NL" sz="2800" dirty="0"/>
              <a:t>Zakken bij uitleg onderuit.</a:t>
            </a:r>
          </a:p>
          <a:p>
            <a:pPr lvl="1"/>
            <a:r>
              <a:rPr lang="nl-NL" sz="2800" dirty="0"/>
              <a:t>Geven al snel op als ze een opgave niet op kunnen lossen</a:t>
            </a:r>
          </a:p>
          <a:p>
            <a:pPr lvl="1"/>
            <a:r>
              <a:rPr lang="nl-NL" sz="2800" dirty="0"/>
              <a:t>Schakelen snel over op hun ‘gezond verstand’</a:t>
            </a:r>
          </a:p>
          <a:p>
            <a:pPr lvl="1"/>
            <a:r>
              <a:rPr lang="nl-NL" sz="2800" dirty="0"/>
              <a:t>Leggen geen verband tussen practicum en de leerstof</a:t>
            </a:r>
          </a:p>
          <a:p>
            <a:pPr lvl="1"/>
            <a:r>
              <a:rPr lang="nl-NL" sz="2800" dirty="0"/>
              <a:t>Vragen om trucjes (het ‘driehoekje’, stappenplannen, voorbeeldopgaven, etc.) </a:t>
            </a:r>
          </a:p>
          <a:p>
            <a:pPr marL="27432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0610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7BB54F-0A24-CBE0-57BE-2DA812DB9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 algn="ctr">
              <a:buNone/>
            </a:pPr>
            <a:r>
              <a:rPr lang="nl-NL" sz="3600" dirty="0"/>
              <a:t>Hoe krijg ik mijn leerlingen aan het denken?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2958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42FA35-D393-9D3D-7203-7152283D5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 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2F0607-C4CC-D0F7-0C87-EBED2B495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636008" cy="4050792"/>
          </a:xfrm>
        </p:spPr>
        <p:txBody>
          <a:bodyPr>
            <a:normAutofit/>
          </a:bodyPr>
          <a:lstStyle/>
          <a:p>
            <a:r>
              <a:rPr lang="nl-NL" sz="2400" dirty="0"/>
              <a:t>Blog van Kelly </a:t>
            </a:r>
            <a:r>
              <a:rPr lang="nl-NL" sz="2400" dirty="0" err="1"/>
              <a:t>O’Shae</a:t>
            </a:r>
            <a:r>
              <a:rPr lang="nl-NL" sz="2400" dirty="0"/>
              <a:t>:</a:t>
            </a:r>
            <a:br>
              <a:rPr lang="nl-NL" sz="2400" dirty="0"/>
            </a:br>
            <a:r>
              <a:rPr lang="nl-NL" sz="2400" dirty="0">
                <a:hlinkClick r:id="rId3"/>
              </a:rPr>
              <a:t>https://kellyoshea.blog/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Model building</a:t>
            </a:r>
          </a:p>
          <a:p>
            <a:pPr lvl="1"/>
            <a:r>
              <a:rPr lang="nl-NL" sz="2400" dirty="0"/>
              <a:t>Constant </a:t>
            </a:r>
            <a:r>
              <a:rPr lang="nl-NL" sz="2400" dirty="0" err="1"/>
              <a:t>Velocity</a:t>
            </a:r>
            <a:r>
              <a:rPr lang="nl-NL" sz="2400" dirty="0"/>
              <a:t> </a:t>
            </a:r>
            <a:r>
              <a:rPr lang="nl-NL" sz="2400" dirty="0" err="1"/>
              <a:t>Particle</a:t>
            </a:r>
            <a:r>
              <a:rPr lang="nl-NL" sz="2400" dirty="0"/>
              <a:t> Model</a:t>
            </a:r>
          </a:p>
          <a:p>
            <a:pPr lvl="1"/>
            <a:r>
              <a:rPr lang="nl-NL" sz="2400" dirty="0"/>
              <a:t>Constant </a:t>
            </a:r>
            <a:r>
              <a:rPr lang="nl-NL" sz="2400" dirty="0" err="1"/>
              <a:t>Accelleration</a:t>
            </a:r>
            <a:r>
              <a:rPr lang="nl-NL" sz="2400" dirty="0"/>
              <a:t> </a:t>
            </a:r>
            <a:r>
              <a:rPr lang="nl-NL" sz="2400" dirty="0" err="1"/>
              <a:t>Particle</a:t>
            </a:r>
            <a:r>
              <a:rPr lang="nl-NL" sz="2400" dirty="0"/>
              <a:t> Model</a:t>
            </a:r>
          </a:p>
          <a:p>
            <a:pPr lvl="1"/>
            <a:r>
              <a:rPr lang="nl-NL" sz="2400" dirty="0" err="1"/>
              <a:t>Balanced</a:t>
            </a:r>
            <a:r>
              <a:rPr lang="nl-NL" sz="2400" dirty="0"/>
              <a:t> </a:t>
            </a:r>
            <a:r>
              <a:rPr lang="nl-NL" sz="2400" dirty="0" err="1"/>
              <a:t>Forces</a:t>
            </a:r>
            <a:r>
              <a:rPr lang="nl-NL" sz="2400" dirty="0"/>
              <a:t> Model</a:t>
            </a:r>
          </a:p>
          <a:p>
            <a:pPr lvl="1"/>
            <a:r>
              <a:rPr lang="nl-NL" sz="2400" dirty="0" err="1"/>
              <a:t>Unbalanced</a:t>
            </a:r>
            <a:r>
              <a:rPr lang="nl-NL" sz="2400" dirty="0"/>
              <a:t> </a:t>
            </a:r>
            <a:r>
              <a:rPr lang="nl-NL" sz="2400" dirty="0" err="1"/>
              <a:t>Forces</a:t>
            </a:r>
            <a:r>
              <a:rPr lang="nl-NL" sz="2400" dirty="0"/>
              <a:t> Model</a:t>
            </a:r>
          </a:p>
        </p:txBody>
      </p:sp>
      <p:pic>
        <p:nvPicPr>
          <p:cNvPr id="6" name="Picture 2" descr="Afbeelding">
            <a:extLst>
              <a:ext uri="{FF2B5EF4-FFF2-40B4-BE49-F238E27FC236}">
                <a16:creationId xmlns:a16="http://schemas.microsoft.com/office/drawing/2014/main" id="{7B20C949-3453-AD66-4EC2-2E1A6F338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523" y="112509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598A481-8D4C-FD3C-296F-A8A2661FD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550" y="4935093"/>
            <a:ext cx="5663946" cy="99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8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AE04A-C778-0BBE-C147-238C2DC2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een model?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5D1041B-FB6F-DAB7-112F-8AC3C90AD2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12752"/>
            <a:ext cx="8023376" cy="476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168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B68E1-95AC-0950-267F-45F5F965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Meerdere Representaties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BF24F6-5E22-825A-761B-5B709D833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031171" cy="4050792"/>
          </a:xfrm>
        </p:spPr>
        <p:txBody>
          <a:bodyPr>
            <a:normAutofit fontScale="92500" lnSpcReduction="10000"/>
          </a:bodyPr>
          <a:lstStyle/>
          <a:p>
            <a:r>
              <a:rPr lang="nl-NL" sz="2800" dirty="0"/>
              <a:t>Situaties worden in verschillende representaties weergegeven</a:t>
            </a:r>
          </a:p>
          <a:p>
            <a:endParaRPr lang="nl-NL" sz="2800" dirty="0"/>
          </a:p>
          <a:p>
            <a:r>
              <a:rPr lang="nl-NL" sz="2800" dirty="0"/>
              <a:t>Boven: systeemschema’s</a:t>
            </a:r>
          </a:p>
          <a:p>
            <a:endParaRPr lang="nl-NL" sz="2800" dirty="0"/>
          </a:p>
          <a:p>
            <a:r>
              <a:rPr lang="nl-NL" sz="2800" dirty="0"/>
              <a:t>Onder: krachtendiagrammen</a:t>
            </a:r>
          </a:p>
          <a:p>
            <a:endParaRPr lang="nl-NL" sz="2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804B059-F8FF-E648-0517-40AB8A87D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7000" contras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46275"/>
            <a:ext cx="2682240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2D78FFB-F5E4-01C2-462C-6372B67D6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3000" contras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332" y="3401569"/>
            <a:ext cx="3741418" cy="22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57EDF7D-58B4-9A92-D24D-1B344D212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39000" contras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106" y="1762739"/>
            <a:ext cx="3085334" cy="18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3464804A-3543-B139-7CCF-637159575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7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709" y="3456431"/>
            <a:ext cx="3741418" cy="22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2578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Hout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out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ut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Houttype</Template>
  <TotalTime>867</TotalTime>
  <Words>1439</Words>
  <Application>Microsoft Office PowerPoint</Application>
  <PresentationFormat>Breedbeeld</PresentationFormat>
  <Paragraphs>249</Paragraphs>
  <Slides>30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Arial</vt:lpstr>
      <vt:lpstr>Calibri</vt:lpstr>
      <vt:lpstr>Rockwell</vt:lpstr>
      <vt:lpstr>Rockwell Condensed</vt:lpstr>
      <vt:lpstr>Rockwell Extra Bold</vt:lpstr>
      <vt:lpstr>Wingdings</vt:lpstr>
      <vt:lpstr>Houttype</vt:lpstr>
      <vt:lpstr>PowerPoint-presentatie</vt:lpstr>
      <vt:lpstr>Even voorstellen</vt:lpstr>
      <vt:lpstr>Motivatie</vt:lpstr>
      <vt:lpstr>Ik ben niet alleen….</vt:lpstr>
      <vt:lpstr>Observatie</vt:lpstr>
      <vt:lpstr>PowerPoint-presentatie</vt:lpstr>
      <vt:lpstr>Op zoek</vt:lpstr>
      <vt:lpstr>Wat is een model?</vt:lpstr>
      <vt:lpstr>Meerdere Representaties</vt:lpstr>
      <vt:lpstr>Practicum</vt:lpstr>
      <vt:lpstr>Whiteboarding</vt:lpstr>
      <vt:lpstr>Boardmeeting</vt:lpstr>
      <vt:lpstr>Wat is het?</vt:lpstr>
      <vt:lpstr>Model Ontwikkeling les</vt:lpstr>
      <vt:lpstr>Model Ontwikkeling les</vt:lpstr>
      <vt:lpstr>Model Ontwikkeling les</vt:lpstr>
      <vt:lpstr>Model Ontwikkeling les</vt:lpstr>
      <vt:lpstr>model toepassing (opgaven)</vt:lpstr>
      <vt:lpstr>model Toepassing (practicum)</vt:lpstr>
      <vt:lpstr>Wat zegt het onderzoek?</vt:lpstr>
      <vt:lpstr>PowerPoint-presentatie</vt:lpstr>
      <vt:lpstr>Uitdagingen</vt:lpstr>
      <vt:lpstr>Mogelijkheden</vt:lpstr>
      <vt:lpstr>Terugblik</vt:lpstr>
      <vt:lpstr>PLG modeldidactiek</vt:lpstr>
      <vt:lpstr>Beschikbaar op verzoek</vt:lpstr>
      <vt:lpstr>Toekomstplannen</vt:lpstr>
      <vt:lpstr>Oproep</vt:lpstr>
      <vt:lpstr>Dank voor uw aandacht!</vt:lpstr>
      <vt:lpstr>Observatie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Instruction</dc:title>
  <dc:creator>Onne Slooten</dc:creator>
  <cp:lastModifiedBy>Onne Slooten</cp:lastModifiedBy>
  <cp:revision>18</cp:revision>
  <dcterms:created xsi:type="dcterms:W3CDTF">2022-09-20T10:25:20Z</dcterms:created>
  <dcterms:modified xsi:type="dcterms:W3CDTF">2023-12-16T09:42:54Z</dcterms:modified>
</cp:coreProperties>
</file>